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4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2528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6862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0129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97839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07311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0748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13310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9746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167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693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87120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86237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963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770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9078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242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DC669-2C78-476C-8E94-AED78BF60A5D}" type="datetimeFigureOut">
              <a:rPr lang="ru-RU" smtClean="0"/>
              <a:t>22.10.2020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69239C4-526E-4BC1-BE8E-4BB835958C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2961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1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Isosceles Triangle 43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6" name="Freeform: Shape 45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0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57" name="Straight Connector 47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49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B65D17F-5019-4BF5-9B21-CF227566CD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4" y="1892300"/>
            <a:ext cx="3425445" cy="3073400"/>
          </a:xfrm>
        </p:spPr>
        <p:txBody>
          <a:bodyPr anchor="ctr">
            <a:normAutofit/>
          </a:bodyPr>
          <a:lstStyle/>
          <a:p>
            <a:endParaRPr lang="ru-RU" dirty="0"/>
          </a:p>
          <a:p>
            <a:r>
              <a:rPr lang="en-US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Pashkov Daniel</a:t>
            </a:r>
          </a:p>
          <a:p>
            <a:r>
              <a:rPr lang="ru-RU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22.10.2020</a:t>
            </a:r>
            <a:endParaRPr lang="ru-RU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59" name="Isosceles Triangle 51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C758BD-6261-4B2C-92DF-C9636754B4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969" y="908956"/>
            <a:ext cx="6738258" cy="5148943"/>
          </a:xfrm>
        </p:spPr>
        <p:txBody>
          <a:bodyPr anchor="ctr">
            <a:normAutofit/>
          </a:bodyPr>
          <a:lstStyle/>
          <a:p>
            <a:pPr algn="l"/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Capstone Project: Segmenting and Clustering Neighborhoods in Toronto City </a:t>
            </a:r>
            <a:endParaRPr lang="ru-RU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07218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DFD882-C9B4-4533-B64A-8A57B83F6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US" dirty="0"/>
              <a:t>Segmenting and Clustering Neighborhoods</a:t>
            </a:r>
            <a:endParaRPr lang="ru-RU" dirty="0"/>
          </a:p>
        </p:txBody>
      </p:sp>
      <p:sp>
        <p:nvSpPr>
          <p:cNvPr id="83" name="Объект 2">
            <a:extLst>
              <a:ext uri="{FF2B5EF4-FFF2-40B4-BE49-F238E27FC236}">
                <a16:creationId xmlns:a16="http://schemas.microsoft.com/office/drawing/2014/main" id="{92D732D7-4397-4ED4-98FD-F9B676229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816638"/>
            <a:ext cx="4858895" cy="5224724"/>
          </a:xfrm>
        </p:spPr>
        <p:txBody>
          <a:bodyPr anchor="ctr">
            <a:normAutofit/>
          </a:bodyPr>
          <a:lstStyle/>
          <a:p>
            <a:r>
              <a:rPr lang="en-US" dirty="0"/>
              <a:t>The main purpose of this project is clusterisation, that dividing city on clusters, which often unequal to districts borders, based on most using places in that area. </a:t>
            </a:r>
          </a:p>
          <a:p>
            <a:r>
              <a:rPr lang="en-US" dirty="0"/>
              <a:t>Who might be interested in this? </a:t>
            </a:r>
          </a:p>
          <a:p>
            <a:pPr lvl="1"/>
            <a:r>
              <a:rPr lang="en-US" sz="1800" dirty="0"/>
              <a:t>City government, which planning districts specialization or areas statistics. </a:t>
            </a:r>
          </a:p>
          <a:p>
            <a:pPr lvl="1"/>
            <a:r>
              <a:rPr lang="en-US" sz="1800" dirty="0"/>
              <a:t>Businessman, who decide open new spa or mall and etc.</a:t>
            </a:r>
          </a:p>
          <a:p>
            <a:pPr lvl="1"/>
            <a:r>
              <a:rPr lang="en-US" sz="1800" dirty="0"/>
              <a:t>Citizens, who, for example, want to buy new home. 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993775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8092DA-626F-418B-BDC1-24D59BF58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00" y="321286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Data cleaning and feature selection</a:t>
            </a:r>
            <a:endParaRPr lang="ru-RU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94E76A-7F0E-446A-B6E9-8BFE01D0F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3131" y="1599580"/>
            <a:ext cx="4675782" cy="388077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For this project neighborhoods data was scraped from Wikipedia page using BeautifulSoup library. This data includes postal code for each borough. </a:t>
            </a:r>
          </a:p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For exploring neighborhoods in this project was use Foursquare API.</a:t>
            </a:r>
          </a:p>
          <a:p>
            <a:r>
              <a:rPr lang="en-US" dirty="0"/>
              <a:t>Further, get the coordinates for every neighborhood using Nominatim search engine and join this data with original dataset.</a:t>
            </a:r>
          </a:p>
          <a:p>
            <a:r>
              <a:rPr lang="en-US" dirty="0"/>
              <a:t>After that, clean data includes 198 neighborhoods.</a:t>
            </a:r>
            <a:endParaRPr lang="ru-RU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49AB718-CDC7-4B40-A7B3-33C9A86BF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243" y="1377647"/>
            <a:ext cx="6915801" cy="472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32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32360B8-3FE3-42FC-A4C4-8DD758B5A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395" y="154546"/>
            <a:ext cx="9672311" cy="5874603"/>
          </a:xfrm>
          <a:prstGeom prst="rect">
            <a:avLst/>
          </a:prstGeom>
        </p:spPr>
      </p:pic>
      <p:sp>
        <p:nvSpPr>
          <p:cNvPr id="11" name="Объект 2">
            <a:extLst>
              <a:ext uri="{FF2B5EF4-FFF2-40B4-BE49-F238E27FC236}">
                <a16:creationId xmlns:a16="http://schemas.microsoft.com/office/drawing/2014/main" id="{402CF6C5-AC63-446F-AEDF-80BF4C483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2609" y="6053522"/>
            <a:ext cx="7057882" cy="6008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Neighborhoods in Toronto map. Straight line denotes districts borders.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3324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E0B28F-8003-473F-B171-6D14DCB39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1421" y="341980"/>
            <a:ext cx="4461270" cy="1320800"/>
          </a:xfrm>
        </p:spPr>
        <p:txBody>
          <a:bodyPr>
            <a:normAutofit/>
          </a:bodyPr>
          <a:lstStyle/>
          <a:p>
            <a:r>
              <a:rPr lang="en-US" dirty="0"/>
              <a:t>Exploratory Analysis </a:t>
            </a:r>
            <a:endParaRPr lang="ru-RU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56D43B-E834-4000-918E-E5D3169FD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3914" y="1368122"/>
            <a:ext cx="5243384" cy="1411504"/>
          </a:xfrm>
        </p:spPr>
        <p:txBody>
          <a:bodyPr>
            <a:normAutofit/>
          </a:bodyPr>
          <a:lstStyle/>
          <a:p>
            <a:r>
              <a:rPr lang="en-US" dirty="0"/>
              <a:t>To get most common venues for each neighborhoods use Foursquare API explore request for venues with radius, which was calculated in previous chapter (half of 3 kilometers). 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8731E90-08A1-455F-B2C1-BE477E965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24" y="2752484"/>
            <a:ext cx="10597167" cy="2790527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543F910-A589-43F7-AD80-EAE972CDF9E9}"/>
              </a:ext>
            </a:extLst>
          </p:cNvPr>
          <p:cNvSpPr/>
          <p:nvPr/>
        </p:nvSpPr>
        <p:spPr>
          <a:xfrm>
            <a:off x="1511103" y="5563271"/>
            <a:ext cx="88946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After grouping, were creating the new dataframe with top 10 venues for each neighborhood. </a:t>
            </a:r>
          </a:p>
        </p:txBody>
      </p:sp>
    </p:spTree>
    <p:extLst>
      <p:ext uri="{BB962C8B-B14F-4D97-AF65-F5344CB8AC3E}">
        <p14:creationId xmlns:p14="http://schemas.microsoft.com/office/powerpoint/2010/main" val="2284260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05A37A-7DF4-4025-A96A-1A774B0B5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080" y="123585"/>
            <a:ext cx="7494999" cy="927375"/>
          </a:xfrm>
        </p:spPr>
        <p:txBody>
          <a:bodyPr anchor="ctr">
            <a:normAutofit/>
          </a:bodyPr>
          <a:lstStyle/>
          <a:p>
            <a:r>
              <a:rPr lang="en-US" dirty="0"/>
              <a:t>Clustering using k-means algorithm </a:t>
            </a:r>
            <a:endParaRPr lang="ru-RU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5DD028-51F1-4AD8-8071-3D0E5460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0893" y="1232931"/>
            <a:ext cx="3840035" cy="4740239"/>
          </a:xfrm>
        </p:spPr>
        <p:txBody>
          <a:bodyPr anchor="ctr">
            <a:normAutofit/>
          </a:bodyPr>
          <a:lstStyle/>
          <a:p>
            <a:r>
              <a:rPr lang="en-US" dirty="0"/>
              <a:t>For selecting the k-means parameters use the GridSearchCV library. After training, best models includes 7 clusters. In map each color of markers is different cluster. </a:t>
            </a:r>
            <a:endParaRPr lang="ru-RU" dirty="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D7AF403-25D8-44EC-81BE-EA8FF7DE9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939" y="1174545"/>
            <a:ext cx="7728350" cy="474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800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0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46" name="Rectangle 32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8" name="Straight Connector 34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36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115334-6A69-47CC-B476-A6885135C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Conclusion 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1BF970-C9A2-4811-AAC7-938C1F538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084" y="609600"/>
            <a:ext cx="5511296" cy="554566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Using </a:t>
            </a:r>
            <a:r>
              <a:rPr lang="en-US" b="1" dirty="0">
                <a:solidFill>
                  <a:srgbClr val="FFFFFF"/>
                </a:solidFill>
              </a:rPr>
              <a:t>Nominatim search engine</a:t>
            </a:r>
            <a:r>
              <a:rPr lang="en-US" dirty="0">
                <a:solidFill>
                  <a:srgbClr val="FFFFFF"/>
                </a:solidFill>
              </a:rPr>
              <a:t>, were receiving coordinates for each neighborhoods and after that, using </a:t>
            </a:r>
            <a:r>
              <a:rPr lang="en-US" b="1" dirty="0">
                <a:solidFill>
                  <a:srgbClr val="FFFFFF"/>
                </a:solidFill>
              </a:rPr>
              <a:t>Foursquare API</a:t>
            </a:r>
            <a:r>
              <a:rPr lang="en-US" dirty="0">
                <a:solidFill>
                  <a:srgbClr val="FFFFFF"/>
                </a:solidFill>
              </a:rPr>
              <a:t>, for each neighborhoods were find </a:t>
            </a:r>
            <a:r>
              <a:rPr lang="en-US" b="1" dirty="0">
                <a:solidFill>
                  <a:srgbClr val="FFFFFF"/>
                </a:solidFill>
              </a:rPr>
              <a:t>top 10 most common venues </a:t>
            </a:r>
            <a:r>
              <a:rPr lang="en-US" dirty="0">
                <a:solidFill>
                  <a:srgbClr val="FFFFFF"/>
                </a:solidFill>
              </a:rPr>
              <a:t>within a radius. 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Further, top venues transfer to </a:t>
            </a:r>
            <a:r>
              <a:rPr lang="en-US" b="1" i="1" dirty="0">
                <a:solidFill>
                  <a:srgbClr val="FFFFFF"/>
                </a:solidFill>
              </a:rPr>
              <a:t>k</a:t>
            </a:r>
            <a:r>
              <a:rPr lang="en-US" b="1" dirty="0">
                <a:solidFill>
                  <a:srgbClr val="FFFFFF"/>
                </a:solidFill>
              </a:rPr>
              <a:t>-means algorithm </a:t>
            </a:r>
            <a:r>
              <a:rPr lang="en-US" dirty="0">
                <a:solidFill>
                  <a:srgbClr val="FFFFFF"/>
                </a:solidFill>
              </a:rPr>
              <a:t>as a features, and using </a:t>
            </a:r>
            <a:r>
              <a:rPr lang="en-US" b="1" dirty="0">
                <a:solidFill>
                  <a:srgbClr val="FFFFFF"/>
                </a:solidFill>
              </a:rPr>
              <a:t>GridSearchCV </a:t>
            </a:r>
            <a:r>
              <a:rPr lang="en-US" dirty="0">
                <a:solidFill>
                  <a:srgbClr val="FFFFFF"/>
                </a:solidFill>
              </a:rPr>
              <a:t>library, was find </a:t>
            </a:r>
            <a:r>
              <a:rPr lang="en-US" b="1" dirty="0">
                <a:solidFill>
                  <a:srgbClr val="FFFFFF"/>
                </a:solidFill>
              </a:rPr>
              <a:t>7 clusters </a:t>
            </a:r>
            <a:r>
              <a:rPr lang="en-US" dirty="0">
                <a:solidFill>
                  <a:srgbClr val="FFFFFF"/>
                </a:solidFill>
              </a:rPr>
              <a:t>with the best accuracy. 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After analyzing, each clusters was described and labeled. 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In result there are clusters: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'Coasts Areas'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'Chinatown'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'Low Cost Residential Areas'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'Middle Cost Residential Areas'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'City Center'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'Latino-Americans Area' 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'Center Residential Areas' </a:t>
            </a:r>
          </a:p>
          <a:p>
            <a:pPr>
              <a:lnSpc>
                <a:spcPct val="90000"/>
              </a:lnSpc>
            </a:pPr>
            <a:endParaRPr lang="ru-RU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748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Аспект">
  <a:themeElements>
    <a:clrScheme name="Теплый синий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Другая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353</Words>
  <Application>Microsoft Office PowerPoint</Application>
  <PresentationFormat>Широкоэкранный</PresentationFormat>
  <Paragraphs>33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Times New Roman</vt:lpstr>
      <vt:lpstr>Wingdings 3</vt:lpstr>
      <vt:lpstr>Аспект</vt:lpstr>
      <vt:lpstr>Capstone Project: Segmenting and Clustering Neighborhoods in Toronto City </vt:lpstr>
      <vt:lpstr>Segmenting and Clustering Neighborhoods</vt:lpstr>
      <vt:lpstr>Data cleaning and feature selection</vt:lpstr>
      <vt:lpstr>Презентация PowerPoint</vt:lpstr>
      <vt:lpstr>Exploratory Analysis </vt:lpstr>
      <vt:lpstr>Clustering using k-means algorithm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Project: Segmenting and Clustering Neighborhoods in Toronto City </dc:title>
  <dc:creator>Даниил Пашков</dc:creator>
  <cp:lastModifiedBy>Даниил Пашков</cp:lastModifiedBy>
  <cp:revision>2</cp:revision>
  <dcterms:created xsi:type="dcterms:W3CDTF">2020-10-22T17:49:26Z</dcterms:created>
  <dcterms:modified xsi:type="dcterms:W3CDTF">2020-10-22T18:01:03Z</dcterms:modified>
</cp:coreProperties>
</file>